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0"/>
  </p:notesMasterIdLst>
  <p:sldIdLst>
    <p:sldId id="256" r:id="rId2"/>
    <p:sldId id="263" r:id="rId3"/>
    <p:sldId id="264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44" y="-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2B037-AEEB-4754-8C05-296B0D6F55EA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2924-D8C7-4DE7-9DCA-65F44A6317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2924-D8C7-4DE7-9DCA-65F44A6317C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8134672" cy="302433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ПАМЯТКА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для работающих членов профсоюзов об оказании медицинской помощи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 полису обязательного медицинского страхования (ОМС)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082296"/>
            <a:ext cx="8208912" cy="1938992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За помощью в отстаивании Ваших прав ОБРАЩАЙТЕСЬ в профсоюзную организацию!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3600" b="1" dirty="0" smtClean="0"/>
              <a:t>Статья 41 </a:t>
            </a:r>
            <a:br>
              <a:rPr lang="ru-RU" sz="3600" b="1" dirty="0" smtClean="0"/>
            </a:br>
            <a:r>
              <a:rPr lang="ru-RU" sz="3600" b="1" dirty="0" smtClean="0"/>
              <a:t>Конституции Российской Федерации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699792" y="2132856"/>
            <a:ext cx="59766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«Каждый имеет право на охрану здоровья </a:t>
            </a:r>
            <a:br>
              <a:rPr lang="ru-RU" sz="2400" b="1" dirty="0" smtClean="0"/>
            </a:br>
            <a:r>
              <a:rPr lang="ru-RU" sz="2400" b="1" dirty="0" smtClean="0"/>
              <a:t>и медицинскую помощь».</a:t>
            </a:r>
            <a:endParaRPr lang="ru-RU" dirty="0"/>
          </a:p>
        </p:txBody>
      </p:sp>
      <p:pic>
        <p:nvPicPr>
          <p:cNvPr id="7172" name="Picture 4" descr="Книга: &quot;Конституция Российской Федерации. Гимн Российской Федерации&quot;.  Купить книгу, читать рецензии | ISBN 978-5-4374-1655-6 | Лабирин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1512168" cy="2249508"/>
          </a:xfrm>
          <a:prstGeom prst="rect">
            <a:avLst/>
          </a:prstGeom>
          <a:noFill/>
        </p:spPr>
      </p:pic>
      <p:sp>
        <p:nvSpPr>
          <p:cNvPr id="29" name="Стрелка вправо 28"/>
          <p:cNvSpPr/>
          <p:nvPr/>
        </p:nvSpPr>
        <p:spPr>
          <a:xfrm>
            <a:off x="1979712" y="234888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221088"/>
            <a:ext cx="158417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медицинская </a:t>
            </a:r>
          </a:p>
          <a:p>
            <a:pPr algn="ctr"/>
            <a:r>
              <a:rPr lang="ru-RU" b="1" dirty="0" smtClean="0"/>
              <a:t>помощь в:</a:t>
            </a:r>
            <a:endParaRPr lang="ru-RU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051720" y="3933056"/>
            <a:ext cx="648072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051720" y="4509120"/>
            <a:ext cx="64807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051720" y="4869160"/>
            <a:ext cx="648072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699792" y="3573016"/>
            <a:ext cx="3602653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государственных медучреждениях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699792" y="4221088"/>
            <a:ext cx="360040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муниципальных медучреждениях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699792" y="4797152"/>
            <a:ext cx="36004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других медучреждениях, </a:t>
            </a:r>
          </a:p>
          <a:p>
            <a:pPr algn="ctr"/>
            <a:r>
              <a:rPr lang="ru-RU" dirty="0" smtClean="0"/>
              <a:t>осуществляющих деятельность </a:t>
            </a:r>
          </a:p>
          <a:p>
            <a:pPr algn="ctr"/>
            <a:r>
              <a:rPr lang="ru-RU" dirty="0" smtClean="0"/>
              <a:t>в системе ОМС</a:t>
            </a:r>
            <a:endParaRPr lang="ru-RU" dirty="0"/>
          </a:p>
        </p:txBody>
      </p:sp>
      <p:sp>
        <p:nvSpPr>
          <p:cNvPr id="31" name="Правая фигурная скобка 30"/>
          <p:cNvSpPr/>
          <p:nvPr/>
        </p:nvSpPr>
        <p:spPr>
          <a:xfrm>
            <a:off x="6372200" y="3573016"/>
            <a:ext cx="432048" cy="2232248"/>
          </a:xfrm>
          <a:prstGeom prst="rightBrace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76256" y="3645024"/>
            <a:ext cx="20162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b="1" dirty="0" smtClean="0"/>
              <a:t>оказывается</a:t>
            </a:r>
          </a:p>
          <a:p>
            <a:pPr algn="ctr"/>
            <a:r>
              <a:rPr lang="ru-RU" b="1" dirty="0" smtClean="0"/>
              <a:t>БЕСПЛАТНО</a:t>
            </a:r>
            <a:br>
              <a:rPr lang="ru-RU" b="1" dirty="0" smtClean="0"/>
            </a:br>
            <a:r>
              <a:rPr lang="ru-RU" b="1" dirty="0" smtClean="0"/>
              <a:t>в рамках программы ОМС </a:t>
            </a:r>
          </a:p>
          <a:p>
            <a:pPr algn="ctr"/>
            <a:r>
              <a:rPr lang="ru-RU" b="1" dirty="0" smtClean="0"/>
              <a:t>и территориальных программ</a:t>
            </a:r>
            <a:endParaRPr lang="ru-RU" b="1" dirty="0"/>
          </a:p>
        </p:txBody>
      </p:sp>
      <p:pic>
        <p:nvPicPr>
          <p:cNvPr id="7171" name="Picture 3" descr="C:\Users\A.R.Bocharova\Desktop\—Pngtree—hospital building vector illustration in_59794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301208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264696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600" b="1" dirty="0" smtClean="0"/>
              <a:t>Оказание медицинской </a:t>
            </a:r>
            <a:br>
              <a:rPr lang="ru-RU" sz="3600" b="1" dirty="0" smtClean="0"/>
            </a:br>
            <a:r>
              <a:rPr lang="ru-RU" sz="3600" b="1" dirty="0" smtClean="0"/>
              <a:t>помощи в рамках ОМС 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556792"/>
            <a:ext cx="8208912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Всем наемным работникам медицинская помощь в рамках ОМС оказывается </a:t>
            </a:r>
            <a:br>
              <a:rPr lang="ru-RU" b="1" dirty="0" smtClean="0"/>
            </a:br>
            <a:r>
              <a:rPr lang="ru-RU" b="1" dirty="0" smtClean="0"/>
              <a:t>за счет страховых взносов, которые ежемесячно отчисляются из фонда оплаты труда в Фонд обязательного медицинского страхования.</a:t>
            </a:r>
            <a:endParaRPr lang="ru-RU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pic>
        <p:nvPicPr>
          <p:cNvPr id="6146" name="Picture 2" descr="Информ-досье«Полис ОМС и его возможности» 2022, Корочанский район — дата и  место проведения, программа мероприятия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3681612" cy="244827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67544" y="2780928"/>
            <a:ext cx="187220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 smtClean="0">
                <a:solidFill>
                  <a:prstClr val="black"/>
                </a:solidFill>
              </a:rPr>
              <a:t>ФОТ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67943" y="2780928"/>
            <a:ext cx="187220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 smtClean="0">
                <a:solidFill>
                  <a:prstClr val="black"/>
                </a:solidFill>
              </a:rPr>
              <a:t>ФОМС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39751" y="2996952"/>
            <a:ext cx="172819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39752" y="2564904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страховые взносы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860032" y="3933055"/>
            <a:ext cx="381642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Застрахованному лицу </a:t>
            </a:r>
            <a:r>
              <a:rPr lang="ru-RU" b="1" dirty="0" smtClean="0"/>
              <a:t>полис ОМС выдается бесплатно</a:t>
            </a:r>
            <a:r>
              <a:rPr lang="ru-RU" dirty="0" smtClean="0"/>
              <a:t> </a:t>
            </a:r>
            <a:r>
              <a:rPr lang="ru-RU" b="1" dirty="0" smtClean="0"/>
              <a:t>и выступает гарантом в бесплатном медицинском обслуживании </a:t>
            </a:r>
            <a:br>
              <a:rPr lang="ru-RU" b="1" dirty="0" smtClean="0"/>
            </a:br>
            <a:r>
              <a:rPr lang="ru-RU" dirty="0" smtClean="0"/>
              <a:t>и имеет силу на всей территории Российской Федерации.</a:t>
            </a:r>
          </a:p>
          <a:p>
            <a:pPr algn="just"/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940151" y="2996952"/>
            <a:ext cx="79208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732240" y="2564904"/>
            <a:ext cx="194421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 smtClean="0">
                <a:solidFill>
                  <a:prstClr val="black"/>
                </a:solidFill>
              </a:rPr>
              <a:t>оказание медицинской помощи</a:t>
            </a:r>
          </a:p>
        </p:txBody>
      </p:sp>
      <p:sp>
        <p:nvSpPr>
          <p:cNvPr id="26" name="Стрелка вправо 25"/>
          <p:cNvSpPr/>
          <p:nvPr/>
        </p:nvSpPr>
        <p:spPr>
          <a:xfrm>
            <a:off x="4139952" y="465313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7" name="Picture 3" descr="C:\Users\A.R.Bocharova\Desktop\pngwing2.c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2123728" cy="1705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573416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3600" b="1" dirty="0" smtClean="0"/>
              <a:t>Права пациента в системе ОМС </a:t>
            </a:r>
            <a:endParaRPr lang="ru-RU" sz="3600" b="1" dirty="0"/>
          </a:p>
        </p:txBody>
      </p:sp>
      <p:pic>
        <p:nvPicPr>
          <p:cNvPr id="5123" name="Picture 3" descr="C:\Users\A.R.Bocharova\Desktop\pngwing1.c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2195736" cy="175658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1628800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prstClr val="black"/>
                </a:solidFill>
              </a:rPr>
              <a:t>выбор врача, с учетом его согласия, и выбор медицинской организации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579420"/>
            <a:ext cx="8208912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профилактика, диагностика, лечение, медицинская реабилитация в медицинских организациях </a:t>
            </a:r>
            <a:br>
              <a:rPr lang="ru-RU" sz="2400" dirty="0" smtClean="0"/>
            </a:br>
            <a:r>
              <a:rPr lang="ru-RU" sz="2400" dirty="0" smtClean="0"/>
              <a:t>в условиях, соответствующих санитарно-гигиеническим требованиям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263479"/>
            <a:ext cx="820891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получение консультаций врачей-специалистов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30251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получение информации о своих правах и состоянии своего здоровья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766355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возмещение вреда, причиненного здоровью </a:t>
            </a:r>
            <a:br>
              <a:rPr lang="ru-RU" sz="2400" dirty="0" smtClean="0"/>
            </a:br>
            <a:r>
              <a:rPr lang="ru-RU" sz="2400" dirty="0" smtClean="0"/>
              <a:t>при оказании медицинской помощи</a:t>
            </a:r>
            <a:endParaRPr lang="ru-RU" sz="24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107504" y="184482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2" name="Стрелка вправо 11"/>
          <p:cNvSpPr/>
          <p:nvPr/>
        </p:nvSpPr>
        <p:spPr>
          <a:xfrm>
            <a:off x="10750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3" name="Стрелка вправо 12"/>
          <p:cNvSpPr/>
          <p:nvPr/>
        </p:nvSpPr>
        <p:spPr>
          <a:xfrm>
            <a:off x="107504" y="429309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4" name="Стрелка вправо 13"/>
          <p:cNvSpPr/>
          <p:nvPr/>
        </p:nvSpPr>
        <p:spPr>
          <a:xfrm>
            <a:off x="107504" y="508518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5" name="Стрелка вправо 14"/>
          <p:cNvSpPr/>
          <p:nvPr/>
        </p:nvSpPr>
        <p:spPr>
          <a:xfrm>
            <a:off x="107504" y="60212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95536" y="2348880"/>
            <a:ext cx="8280920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0325" algn="just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Институт страховых представителей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614879"/>
            <a:ext cx="8280920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700" b="1" dirty="0" smtClean="0"/>
              <a:t>СТРАХОВОЙ ПРЕДСТАВИТЕЛЬ </a:t>
            </a:r>
            <a:r>
              <a:rPr lang="ru-RU" sz="1700" dirty="0" smtClean="0"/>
              <a:t>– сотрудник страховой медицинской организации (СМО), прошедший специальное обучение, обеспечивающий индивидуальное информационное сопровождение на всех этапах получения медицинской помощи, курирующий ход лечения и обеспечивающий экспертизу качества, </a:t>
            </a:r>
            <a:r>
              <a:rPr lang="ru-RU" sz="1700" b="1" dirty="0" smtClean="0"/>
              <a:t>защищающий права и законные интересы застрахованного на доступную и качественную медицинскую помощь.</a:t>
            </a:r>
            <a:endParaRPr lang="en-US" sz="1700" dirty="0" smtClean="0"/>
          </a:p>
        </p:txBody>
      </p:sp>
      <p:pic>
        <p:nvPicPr>
          <p:cNvPr id="4102" name="Picture 6" descr="C:\Users\Admin\Desktop\free-icon-customer-service-agent-86729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864096" cy="86409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2350621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СТРАХОВОЙ ПРЕДСТАВИТЕЛЬ </a:t>
            </a:r>
          </a:p>
          <a:p>
            <a:pPr algn="ctr"/>
            <a:r>
              <a:rPr lang="ru-RU" b="1" dirty="0" smtClean="0"/>
              <a:t>1 УРОВНЯ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3861048"/>
            <a:ext cx="8280920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5301208"/>
            <a:ext cx="8280920" cy="13681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3862789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СТРАХОВОЙ ПРЕДСТАВИТЕЛЬ </a:t>
            </a:r>
          </a:p>
          <a:p>
            <a:pPr algn="ctr"/>
            <a:r>
              <a:rPr lang="ru-RU" b="1" dirty="0" smtClean="0"/>
              <a:t>2 УРОВНЯ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5536" y="5302949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СТРАХОВОЙ ПРЕДСТАВИТЕЛЬ </a:t>
            </a:r>
          </a:p>
          <a:p>
            <a:pPr algn="ctr"/>
            <a:r>
              <a:rPr lang="ru-RU" b="1" dirty="0" smtClean="0"/>
              <a:t>3 УРОВНЯ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419872" y="2362235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 smtClean="0"/>
              <a:t>специалист </a:t>
            </a:r>
            <a:r>
              <a:rPr lang="ru-RU" sz="1700" dirty="0" err="1" smtClean="0"/>
              <a:t>контакт-центра</a:t>
            </a:r>
            <a:r>
              <a:rPr lang="ru-RU" sz="1700" dirty="0" smtClean="0"/>
              <a:t>, предоставляющий </a:t>
            </a:r>
            <a:br>
              <a:rPr lang="ru-RU" sz="1700" dirty="0" smtClean="0"/>
            </a:br>
            <a:r>
              <a:rPr lang="ru-RU" sz="1700" dirty="0" smtClean="0"/>
              <a:t>по устным обращениям граждан информацию </a:t>
            </a:r>
            <a:br>
              <a:rPr lang="ru-RU" sz="1700" dirty="0" smtClean="0"/>
            </a:br>
            <a:r>
              <a:rPr lang="ru-RU" sz="1700" dirty="0" smtClean="0"/>
              <a:t>по вопросам ОМС справочно-консультационного характера</a:t>
            </a:r>
            <a:endParaRPr lang="ru-RU" sz="1700" dirty="0"/>
          </a:p>
        </p:txBody>
      </p:sp>
      <p:sp>
        <p:nvSpPr>
          <p:cNvPr id="23" name="TextBox 22"/>
          <p:cNvSpPr txBox="1"/>
          <p:nvPr/>
        </p:nvSpPr>
        <p:spPr>
          <a:xfrm>
            <a:off x="3419872" y="3874403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 smtClean="0"/>
              <a:t>специалист, информирующий и сопровождающий застрахованных при оказании медицинской помощи, защищающий права и законные интересы в сфере ОМС</a:t>
            </a:r>
            <a:endParaRPr lang="ru-RU" sz="1700" dirty="0"/>
          </a:p>
        </p:txBody>
      </p:sp>
      <p:sp>
        <p:nvSpPr>
          <p:cNvPr id="24" name="TextBox 23"/>
          <p:cNvSpPr txBox="1"/>
          <p:nvPr/>
        </p:nvSpPr>
        <p:spPr>
          <a:xfrm>
            <a:off x="3419872" y="5314563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 smtClean="0"/>
              <a:t>специалист-эксперт, отвечающий на письменные обращения застрахованных лиц, организующий экспертизу качества оказанной медицинской помощи и мотивирующий к лечению</a:t>
            </a:r>
            <a:endParaRPr lang="ru-RU" sz="1700" dirty="0"/>
          </a:p>
        </p:txBody>
      </p:sp>
      <p:pic>
        <p:nvPicPr>
          <p:cNvPr id="4103" name="Picture 7" descr="C:\Users\Admin\Downloads\free-icon-worker-300303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437112"/>
            <a:ext cx="792088" cy="792088"/>
          </a:xfrm>
          <a:prstGeom prst="rect">
            <a:avLst/>
          </a:prstGeom>
          <a:noFill/>
        </p:spPr>
      </p:pic>
      <p:pic>
        <p:nvPicPr>
          <p:cNvPr id="4105" name="Picture 9" descr="https://img2.freepng.ru/20180927/e/kisspng-web-2-blue-question-mark-4-icon-free-web-2-blue-5baca43e02def6.67060763153804089401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-2376487"/>
            <a:ext cx="576138" cy="332880"/>
          </a:xfrm>
          <a:prstGeom prst="rect">
            <a:avLst/>
          </a:prstGeom>
          <a:noFill/>
        </p:spPr>
      </p:pic>
      <p:pic>
        <p:nvPicPr>
          <p:cNvPr id="4109" name="Picture 13" descr="C:\Users\Admin\Downloads\free-icon-man-25528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5877272"/>
            <a:ext cx="792088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3" name="Picture 3" descr="http://www.rfoms.mari-el.ru/upload/menu_icons/s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1428750" cy="142875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16824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Институт страховых представителей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5853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Страховые представители помогут при Вашем обращении </a:t>
            </a:r>
            <a:br>
              <a:rPr lang="ru-RU" b="1" dirty="0" smtClean="0"/>
            </a:br>
            <a:r>
              <a:rPr lang="ru-RU" b="1" dirty="0" smtClean="0"/>
              <a:t>в страховую компанию если: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27687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необходима консультация по вопросам получения бесплатной медицинской помощи по ОМС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99869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необходимо содействие при получении бесплатной медицинской помощи </a:t>
            </a:r>
            <a:br>
              <a:rPr lang="ru-RU" dirty="0" smtClean="0"/>
            </a:br>
            <a:r>
              <a:rPr lang="ru-RU" dirty="0" smtClean="0"/>
              <a:t>по ОМС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707740"/>
            <a:ext cx="820891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имеются претензии к медицинской организации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150821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необходимо организовать экспертизу качества оказанной Вам медицинской помощи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870901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необходимо получить информацию об оказанных Вам в системе ОМС медицинских услугах и их стоимости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579948"/>
            <a:ext cx="820891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 состоялась плановая госпитализация</a:t>
            </a:r>
            <a:endParaRPr lang="en-US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107504" y="24208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0750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7504" y="371703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07504" y="42210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107504" y="48691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107504" y="551723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5982379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Страховой представитель обязан оказать обратившемуся помощь, независимо от того, застрахован или нет заявитель в той страховой компании, к представителю которой обратился.</a:t>
            </a:r>
            <a:endParaRPr lang="en-US" sz="1600" dirty="0"/>
          </a:p>
        </p:txBody>
      </p:sp>
      <p:pic>
        <p:nvPicPr>
          <p:cNvPr id="3074" name="Picture 2" descr="C:\Users\Admin\Downloads\alert-attention-error-exclamation-exclamation-mark-sign-text-tie-symbol-alphabet-transparent-png-16319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6056882"/>
            <a:ext cx="756494" cy="756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056784" cy="16288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 нарушении прав застрахованного лица можно обращаться с жалобой:</a:t>
            </a:r>
            <a:endParaRPr lang="en-US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72816"/>
            <a:ext cx="8208912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/>
              <a:t>к страховому представителю </a:t>
            </a:r>
            <a:r>
              <a:rPr lang="ru-RU" sz="2800" dirty="0" smtClean="0"/>
              <a:t>(на полисе ОМС имеются данные контактного телефона и адрес местонахождения страховой медицинской организации)</a:t>
            </a:r>
            <a:endParaRPr lang="ru-RU" sz="2600" dirty="0" smtClean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789040"/>
            <a:ext cx="8208912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/>
              <a:t>к руководству медицинской организации, </a:t>
            </a:r>
            <a:br>
              <a:rPr lang="ru-RU" sz="2800" b="1" dirty="0" smtClean="0"/>
            </a:br>
            <a:r>
              <a:rPr lang="ru-RU" sz="2800" dirty="0" smtClean="0"/>
              <a:t>в которой оказывается медицинская помощь</a:t>
            </a:r>
            <a:endParaRPr lang="ru-RU" sz="26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941168"/>
            <a:ext cx="820891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/>
              <a:t>в территориальное управление </a:t>
            </a:r>
            <a:r>
              <a:rPr lang="ru-RU" sz="2800" b="1" dirty="0" err="1" smtClean="0"/>
              <a:t>Росздравнадзора</a:t>
            </a:r>
            <a:endParaRPr lang="ru-RU" sz="2600" b="1" dirty="0" smtClean="0">
              <a:solidFill>
                <a:prstClr val="black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07504" y="234888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07504" y="40050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07504" y="501317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pic>
        <p:nvPicPr>
          <p:cNvPr id="2049" name="Picture 1" descr="H:\Презентация на сайт\картинки\pngwing.com43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99392"/>
            <a:ext cx="1819423" cy="1663849"/>
          </a:xfrm>
          <a:prstGeom prst="rect">
            <a:avLst/>
          </a:prstGeom>
          <a:noFill/>
        </p:spPr>
      </p:pic>
      <p:pic>
        <p:nvPicPr>
          <p:cNvPr id="1028" name="Picture 4" descr="H:\Презентация на сайт\картинки\pngwing.com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7296" y="5517232"/>
            <a:ext cx="1268760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129614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СТАНДАРТЫ И ПОРЯДКИ</a:t>
            </a:r>
            <a:br>
              <a:rPr lang="ru-RU" sz="3600" b="1" dirty="0" smtClean="0"/>
            </a:br>
            <a:r>
              <a:rPr lang="ru-RU" sz="3600" b="1" dirty="0" smtClean="0"/>
              <a:t>ОКАЗАНИЯ МЕДИЦИНСКОЙ ПОМОЩИ, КЛИНИЧЕСКИЕ РЕКОМЕНДАЦИИ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qrcoder.ru/code/?https%3A%2F%2Fdocs.google.com%2Fdocument%2Fd%2F11ru6DbIw5eT-tH_oJwj_xnLRGkcSu2qk%2Fedit%3Fusp%3Ddrive_link%26ouid%3D104496513151359745638%26rtpof%3Dtrue%26sd%3Dtrue&amp;4&amp;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20888"/>
            <a:ext cx="216024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C:\Users\Admin\Downloads\free-icon-labor-union-173155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301208"/>
            <a:ext cx="1491109" cy="1491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1055</TotalTime>
  <Words>348</Words>
  <Application>Microsoft Office PowerPoint</Application>
  <PresentationFormat>Экран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ПАМЯТКА  для работающих членов профсоюзов об оказании медицинской помощи  по полису обязательного медицинского страхования (ОМС) </vt:lpstr>
      <vt:lpstr>Статья 41  Конституции Российской Федерации</vt:lpstr>
      <vt:lpstr>Оказание медицинской  помощи в рамках ОМС </vt:lpstr>
      <vt:lpstr>Права пациента в системе ОМС </vt:lpstr>
      <vt:lpstr>Институт страховых представителей</vt:lpstr>
      <vt:lpstr>Институт страховых представителей</vt:lpstr>
      <vt:lpstr>При нарушении прав застрахованного лица можно обращаться с жалобой:</vt:lpstr>
      <vt:lpstr>СТАНДАРТЫ И ПОРЯДКИ ОКАЗАНИЯ МЕДИЦИНСКОЙ ПОМОЩИ, КЛИНИЧЕСКИЕ 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C.V.Panshin</cp:lastModifiedBy>
  <cp:revision>137</cp:revision>
  <dcterms:created xsi:type="dcterms:W3CDTF">2024-05-31T07:47:01Z</dcterms:created>
  <dcterms:modified xsi:type="dcterms:W3CDTF">2024-07-19T11:09:15Z</dcterms:modified>
</cp:coreProperties>
</file>